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A399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D5"/>
          </a:solidFill>
        </a:fill>
      </a:tcStyle>
    </a:wholeTbl>
    <a:band2H>
      <a:tcTxStyle b="def" i="def"/>
      <a:tcStyle>
        <a:tcBdr/>
        <a:fill>
          <a:solidFill>
            <a:srgbClr val="E7E7E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CF"/>
          </a:solidFill>
        </a:fill>
      </a:tcStyle>
    </a:wholeTbl>
    <a:band2H>
      <a:tcTxStyle b="def" i="def"/>
      <a:tcStyle>
        <a:tcBdr/>
        <a:fill>
          <a:solidFill>
            <a:srgbClr val="EFE7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ED"/>
          </a:solidFill>
        </a:fill>
      </a:tcStyle>
    </a:wholeTbl>
    <a:band2H>
      <a:tcTxStyle b="def" i="def"/>
      <a:tcStyle>
        <a:tcBdr/>
        <a:fill>
          <a:solidFill>
            <a:srgbClr val="EBEEF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E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DB"/>
          </a:solidFill>
        </a:fill>
      </a:tcStyle>
    </a:wholeTbl>
    <a:band2H>
      <a:tcTxStyle b="def" i="def"/>
      <a:tcStyle>
        <a:tcBdr/>
        <a:fill>
          <a:solidFill>
            <a:srgbClr val="E7E7EE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A399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solidFill>
            <a:srgbClr val="2A399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50800" cap="flat">
              <a:solidFill>
                <a:srgbClr val="2A3990"/>
              </a:solidFill>
              <a:prstDash val="solid"/>
              <a:round/>
            </a:ln>
          </a:top>
          <a:bottom>
            <a:ln w="127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round/>
            </a:ln>
          </a:left>
          <a:right>
            <a:ln w="12700" cap="flat">
              <a:solidFill>
                <a:srgbClr val="2A3990"/>
              </a:solidFill>
              <a:prstDash val="solid"/>
              <a:round/>
            </a:ln>
          </a:right>
          <a:top>
            <a:ln w="12700" cap="flat">
              <a:solidFill>
                <a:srgbClr val="2A3990"/>
              </a:solidFill>
              <a:prstDash val="solid"/>
              <a:round/>
            </a:ln>
          </a:top>
          <a:bottom>
            <a:ln w="25400" cap="flat">
              <a:solidFill>
                <a:srgbClr val="2A3990"/>
              </a:solidFill>
              <a:prstDash val="solid"/>
              <a:round/>
            </a:ln>
          </a:bottom>
          <a:insideH>
            <a:ln w="12700" cap="flat">
              <a:solidFill>
                <a:srgbClr val="2A3990"/>
              </a:solidFill>
              <a:prstDash val="solid"/>
              <a:round/>
            </a:ln>
          </a:insideH>
          <a:insideV>
            <a:ln w="12700" cap="flat">
              <a:solidFill>
                <a:srgbClr val="2A399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10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17" name="Shape 11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8" name="Shape 12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9" name="Shape 13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0" name="Shape 14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1" name="Shape 15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23" name="Texte du titre"/>
          <p:cNvSpPr/>
          <p:nvPr>
            <p:ph type="title"/>
          </p:nvPr>
        </p:nvSpPr>
        <p:spPr>
          <a:xfrm>
            <a:off x="598100" y="1775222"/>
            <a:ext cx="8222100" cy="838801"/>
          </a:xfrm>
          <a:prstGeom prst="rect">
            <a:avLst/>
          </a:prstGeom>
        </p:spPr>
        <p:txBody>
          <a:bodyPr anchor="b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4" name="Texte niveau 1…"/>
          <p:cNvSpPr/>
          <p:nvPr>
            <p:ph type="body" sz="quarter" idx="1"/>
          </p:nvPr>
        </p:nvSpPr>
        <p:spPr>
          <a:xfrm>
            <a:off x="598088" y="2715911"/>
            <a:ext cx="8222100" cy="4329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1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10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10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10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100">
                <a:solidFill>
                  <a:srgbClr val="FFFFFF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ig numb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Shape 70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116" name="Shape 71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7" name="Shape 72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8" name="Shape 73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19" name="Shape 74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20" name="Shape 75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22" name="Texte du titre"/>
          <p:cNvSpPr/>
          <p:nvPr>
            <p:ph type="title"/>
          </p:nvPr>
        </p:nvSpPr>
        <p:spPr>
          <a:xfrm>
            <a:off x="311699" y="1256049"/>
            <a:ext cx="8520602" cy="2030702"/>
          </a:xfrm>
          <a:prstGeom prst="rect">
            <a:avLst/>
          </a:prstGeom>
        </p:spPr>
        <p:txBody>
          <a:bodyPr anchor="b"/>
          <a:lstStyle>
            <a:lvl1pPr algn="ctr">
              <a:defRPr sz="12000">
                <a:solidFill>
                  <a:srgbClr val="FFFFFF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23" name="Texte niveau 1…"/>
          <p:cNvSpPr/>
          <p:nvPr>
            <p:ph type="body" sz="half" idx="1"/>
          </p:nvPr>
        </p:nvSpPr>
        <p:spPr>
          <a:xfrm>
            <a:off x="311699" y="3369224"/>
            <a:ext cx="8520602" cy="12819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20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32" name="Shape 21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3" name="Shape 22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4" name="Shape 23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5" name="Shape 24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6" name="Shape 25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38" name="Texte du titre"/>
          <p:cNvSpPr/>
          <p:nvPr>
            <p:ph type="title"/>
          </p:nvPr>
        </p:nvSpPr>
        <p:spPr>
          <a:xfrm>
            <a:off x="598100" y="2152346"/>
            <a:ext cx="8222100" cy="838801"/>
          </a:xfrm>
          <a:prstGeom prst="rect">
            <a:avLst/>
          </a:prstGeom>
        </p:spPr>
        <p:txBody>
          <a:bodyPr anchor="ctr"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39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e du titr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7" name="Texte niveau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8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e du titr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6" name="Texte niveau 1…"/>
          <p:cNvSpPr/>
          <p:nvPr>
            <p:ph type="body" sz="half" idx="1"/>
          </p:nvPr>
        </p:nvSpPr>
        <p:spPr>
          <a:xfrm>
            <a:off x="311699" y="1229975"/>
            <a:ext cx="3999902" cy="3339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7" name="Shape 41"/>
          <p:cNvSpPr/>
          <p:nvPr>
            <p:ph type="body" sz="half" idx="13"/>
          </p:nvPr>
        </p:nvSpPr>
        <p:spPr>
          <a:xfrm>
            <a:off x="4832399" y="1229974"/>
            <a:ext cx="3999902" cy="3339002"/>
          </a:xfrm>
          <a:prstGeom prst="rect">
            <a:avLst/>
          </a:prstGeom>
        </p:spPr>
        <p:txBody>
          <a:bodyPr/>
          <a:lstStyle/>
          <a:p>
            <a:pPr>
              <a:defRPr sz="1400"/>
            </a:pPr>
          </a:p>
        </p:txBody>
      </p:sp>
      <p:sp>
        <p:nvSpPr>
          <p:cNvPr id="58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e du titr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6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e du titre"/>
          <p:cNvSpPr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Texte du titre</a:t>
            </a:r>
          </a:p>
        </p:txBody>
      </p:sp>
      <p:sp>
        <p:nvSpPr>
          <p:cNvPr id="74" name="Texte niveau 1…"/>
          <p:cNvSpPr/>
          <p:nvPr>
            <p:ph type="body" sz="quarter" idx="1"/>
          </p:nvPr>
        </p:nvSpPr>
        <p:spPr>
          <a:xfrm>
            <a:off x="311699" y="1465804"/>
            <a:ext cx="2808001" cy="3103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5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 point"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Shape 51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82" name="Shape 52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3" name="Shape 53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4" name="Shape 54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5" name="Shape 55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86" name="Shape 56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8" name="Texte du titre"/>
          <p:cNvSpPr/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</p:spPr>
        <p:txBody>
          <a:bodyPr anchor="ctr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89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60"/>
          <p:cNvSpPr/>
          <p:nvPr/>
        </p:nvSpPr>
        <p:spPr>
          <a:xfrm>
            <a:off x="4572000" y="-175"/>
            <a:ext cx="4572000" cy="5143501"/>
          </a:xfrm>
          <a:prstGeom prst="rect">
            <a:avLst/>
          </a:prstGeom>
          <a:solidFill>
            <a:srgbClr val="2A399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97" name="Shape 61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Texte du titre"/>
          <p:cNvSpPr/>
          <p:nvPr>
            <p:ph type="title"/>
          </p:nvPr>
        </p:nvSpPr>
        <p:spPr>
          <a:xfrm>
            <a:off x="265500" y="1151099"/>
            <a:ext cx="4045200" cy="15645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Texte du titre</a:t>
            </a:r>
          </a:p>
        </p:txBody>
      </p:sp>
      <p:sp>
        <p:nvSpPr>
          <p:cNvPr id="99" name="Texte niveau 1…"/>
          <p:cNvSpPr/>
          <p:nvPr>
            <p:ph type="body" sz="quarter" idx="1"/>
          </p:nvPr>
        </p:nvSpPr>
        <p:spPr>
          <a:xfrm>
            <a:off x="265500" y="2769000"/>
            <a:ext cx="4045200" cy="12693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defRPr sz="21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" name="Shape 64"/>
          <p:cNvSpPr/>
          <p:nvPr>
            <p:ph type="body" sz="half" idx="13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e niveau 1…"/>
          <p:cNvSpPr/>
          <p:nvPr>
            <p:ph type="body" sz="quarter" idx="1"/>
          </p:nvPr>
        </p:nvSpPr>
        <p:spPr>
          <a:xfrm>
            <a:off x="319499" y="4230575"/>
            <a:ext cx="5998802" cy="5988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</a:lvl1pPr>
            <a:lvl2pPr>
              <a:lnSpc>
                <a:spcPct val="100000"/>
              </a:lnSpc>
              <a:spcBef>
                <a:spcPts val="0"/>
              </a:spcBef>
            </a:lvl2pPr>
            <a:lvl3pPr>
              <a:lnSpc>
                <a:spcPct val="100000"/>
              </a:lnSpc>
              <a:spcBef>
                <a:spcPts val="0"/>
              </a:spcBef>
            </a:lvl3pPr>
            <a:lvl4pPr>
              <a:lnSpc>
                <a:spcPct val="100000"/>
              </a:lnSpc>
              <a:spcBef>
                <a:spcPts val="0"/>
              </a:spcBef>
            </a:lvl4pPr>
            <a:lvl5pPr>
              <a:lnSpc>
                <a:spcPct val="100000"/>
              </a:lnSpc>
              <a:spcBef>
                <a:spcPts val="0"/>
              </a:spcBef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9" name="Numéro de diapositive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29"/>
          <p:cNvGrpSpPr/>
          <p:nvPr/>
        </p:nvGrpSpPr>
        <p:grpSpPr>
          <a:xfrm>
            <a:off x="0" y="3903669"/>
            <a:ext cx="9144000" cy="1239926"/>
            <a:chOff x="0" y="0"/>
            <a:chExt cx="9144000" cy="1239924"/>
          </a:xfrm>
        </p:grpSpPr>
        <p:sp>
          <p:nvSpPr>
            <p:cNvPr id="2" name="Shape 30"/>
            <p:cNvSpPr/>
            <p:nvPr/>
          </p:nvSpPr>
          <p:spPr>
            <a:xfrm>
              <a:off x="8154895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" name="Shape 31"/>
            <p:cNvSpPr/>
            <p:nvPr/>
          </p:nvSpPr>
          <p:spPr>
            <a:xfrm flipH="1">
              <a:off x="6181162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" name="Shape 32"/>
            <p:cNvSpPr/>
            <p:nvPr/>
          </p:nvSpPr>
          <p:spPr>
            <a:xfrm>
              <a:off x="7170274" y="0"/>
              <a:ext cx="989101" cy="98790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5" name="Shape 33"/>
            <p:cNvSpPr/>
            <p:nvPr/>
          </p:nvSpPr>
          <p:spPr>
            <a:xfrm rot="10800000">
              <a:off x="8154757" y="12"/>
              <a:ext cx="989101" cy="98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" name="Shape 34"/>
            <p:cNvSpPr/>
            <p:nvPr/>
          </p:nvSpPr>
          <p:spPr>
            <a:xfrm>
              <a:off x="0" y="987925"/>
              <a:ext cx="9144000" cy="252001"/>
            </a:xfrm>
            <a:prstGeom prst="rect">
              <a:avLst/>
            </a:prstGeom>
            <a:solidFill>
              <a:srgbClr val="2A39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" name="Texte du titre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9" name="Texte niveau 1…"/>
          <p:cNvSpPr/>
          <p:nvPr>
            <p:ph type="body" idx="1"/>
          </p:nvPr>
        </p:nvSpPr>
        <p:spPr>
          <a:xfrm>
            <a:off x="311699" y="1229875"/>
            <a:ext cx="8520602" cy="333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" name="Numéro de diapositive"/>
          <p:cNvSpPr/>
          <p:nvPr>
            <p:ph type="sldNum" sz="quarter" idx="2"/>
          </p:nvPr>
        </p:nvSpPr>
        <p:spPr>
          <a:xfrm>
            <a:off x="8672318" y="4680365"/>
            <a:ext cx="336813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2A3990"/>
          </a:solidFill>
          <a:uFillTx/>
          <a:latin typeface="Roboto"/>
          <a:ea typeface="Roboto"/>
          <a:cs typeface="Roboto"/>
          <a:sym typeface="Roboto"/>
        </a:defRPr>
      </a:lvl9pPr>
    </p:titleStyle>
    <p:bodyStyle>
      <a:lvl1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1pPr>
      <a:lvl2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2pPr>
      <a:lvl3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3pPr>
      <a:lvl4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4pPr>
      <a:lvl5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5pPr>
      <a:lvl6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6pPr>
      <a:lvl7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7pPr>
      <a:lvl8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8pPr>
      <a:lvl9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434343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85"/>
          <p:cNvSpPr/>
          <p:nvPr>
            <p:ph type="ctrTitle"/>
          </p:nvPr>
        </p:nvSpPr>
        <p:spPr>
          <a:xfrm>
            <a:off x="598100" y="1775222"/>
            <a:ext cx="8222099" cy="838800"/>
          </a:xfrm>
          <a:prstGeom prst="rect">
            <a:avLst/>
          </a:prstGeom>
        </p:spPr>
        <p:txBody>
          <a:bodyPr/>
          <a:lstStyle>
            <a:lvl1pPr defTabSz="512063">
              <a:defRPr sz="2352"/>
            </a:lvl1pPr>
          </a:lstStyle>
          <a:p>
            <a:pPr/>
            <a:r>
              <a:t>Valorisation des actifs immatériels au sein d’un projet ouvert</a:t>
            </a:r>
          </a:p>
        </p:txBody>
      </p:sp>
      <p:sp>
        <p:nvSpPr>
          <p:cNvPr id="141" name="Shape 86"/>
          <p:cNvSpPr/>
          <p:nvPr>
            <p:ph type="subTitle" sz="quarter" idx="1"/>
          </p:nvPr>
        </p:nvSpPr>
        <p:spPr>
          <a:xfrm>
            <a:off x="598088" y="2715911"/>
            <a:ext cx="8222099" cy="432900"/>
          </a:xfrm>
          <a:prstGeom prst="rect">
            <a:avLst/>
          </a:prstGeom>
        </p:spPr>
        <p:txBody>
          <a:bodyPr/>
          <a:lstStyle>
            <a:lvl1pPr defTabSz="603504">
              <a:defRPr sz="1386"/>
            </a:lvl1pPr>
          </a:lstStyle>
          <a:p>
            <a:pPr/>
            <a:r>
              <a:t>Proposer un référentiel d'évaluation des politiques d'innovation ouverte des entités publiques et privées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91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defTabSz="850391">
              <a:defRPr sz="2790"/>
            </a:lvl1pPr>
          </a:lstStyle>
          <a:p>
            <a:pPr/>
            <a:r>
              <a:t>Le projet en 3 mots</a:t>
            </a:r>
          </a:p>
        </p:txBody>
      </p:sp>
      <p:sp>
        <p:nvSpPr>
          <p:cNvPr id="144" name="Shape 92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/>
            <a:r>
              <a:t>Que prendre en compte pour la valorisation des actifs immatériels au sein des projets ouverts (Open Source / Open Data)</a:t>
            </a:r>
          </a:p>
          <a:p>
            <a:pPr/>
            <a:r>
              <a:t>= Quels critères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03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defTabSz="850391">
              <a:defRPr sz="2790"/>
            </a:lvl1pPr>
          </a:lstStyle>
          <a:p>
            <a:pPr/>
            <a:r>
              <a:t>Le cas d’usage</a:t>
            </a:r>
          </a:p>
        </p:txBody>
      </p:sp>
      <p:sp>
        <p:nvSpPr>
          <p:cNvPr id="147" name="Shape 104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/>
            <a:r>
              <a:t>Une société développe un logiciel en Open Source. Le projet n’est plus développé en interne mais s’inscrit au sein d’un écosystème et d’une communauté. </a:t>
            </a:r>
          </a:p>
          <a:p>
            <a:pPr/>
            <a:r>
              <a:t>Comment peut-elle valoriser ce que représente le projet pour elle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aux angles arrondis"/>
          <p:cNvSpPr/>
          <p:nvPr/>
        </p:nvSpPr>
        <p:spPr>
          <a:xfrm>
            <a:off x="301746" y="1219864"/>
            <a:ext cx="8641509" cy="300155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0" name="Ovale"/>
          <p:cNvSpPr/>
          <p:nvPr/>
        </p:nvSpPr>
        <p:spPr>
          <a:xfrm>
            <a:off x="624673" y="1459678"/>
            <a:ext cx="7523293" cy="2002114"/>
          </a:xfrm>
          <a:prstGeom prst="ellipse">
            <a:avLst/>
          </a:prstGeom>
          <a:gradFill>
            <a:gsLst>
              <a:gs pos="0">
                <a:srgbClr val="6B8ADA"/>
              </a:gs>
              <a:gs pos="100000">
                <a:schemeClr val="accent6">
                  <a:hueOff val="172405"/>
                  <a:satOff val="54054"/>
                  <a:lumOff val="21186"/>
                </a:schemeClr>
              </a:gs>
            </a:gsLst>
            <a:lin ang="16200000"/>
          </a:gradFill>
          <a:ln>
            <a:solidFill>
              <a:srgbClr val="1E2B7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1" name="Rectangle"/>
          <p:cNvSpPr/>
          <p:nvPr/>
        </p:nvSpPr>
        <p:spPr>
          <a:xfrm>
            <a:off x="1739122" y="1942974"/>
            <a:ext cx="573242" cy="1035521"/>
          </a:xfrm>
          <a:prstGeom prst="rect">
            <a:avLst/>
          </a:prstGeom>
          <a:gradFill>
            <a:gsLst>
              <a:gs pos="0">
                <a:schemeClr val="accent4">
                  <a:hueOff val="495861"/>
                  <a:satOff val="36144"/>
                  <a:lumOff val="31631"/>
                </a:schemeClr>
              </a:gs>
              <a:gs pos="35000">
                <a:srgbClr val="FFC1CD"/>
              </a:gs>
              <a:gs pos="100000">
                <a:schemeClr val="accent4">
                  <a:hueOff val="554743"/>
                  <a:satOff val="36144"/>
                  <a:lumOff val="44168"/>
                </a:schemeClr>
              </a:gs>
            </a:gsLst>
            <a:lin ang="16200000"/>
          </a:gradFill>
          <a:ln>
            <a:solidFill>
              <a:srgbClr val="D12E6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2" name="Rectangle"/>
          <p:cNvSpPr/>
          <p:nvPr/>
        </p:nvSpPr>
        <p:spPr>
          <a:xfrm>
            <a:off x="2952102" y="2630714"/>
            <a:ext cx="773461" cy="1582155"/>
          </a:xfrm>
          <a:prstGeom prst="rect">
            <a:avLst/>
          </a:prstGeom>
          <a:gradFill>
            <a:gsLst>
              <a:gs pos="0">
                <a:schemeClr val="accent4">
                  <a:hueOff val="495861"/>
                  <a:satOff val="36144"/>
                  <a:lumOff val="31631"/>
                </a:schemeClr>
              </a:gs>
              <a:gs pos="35000">
                <a:srgbClr val="FFC1CD"/>
              </a:gs>
              <a:gs pos="100000">
                <a:schemeClr val="accent4">
                  <a:hueOff val="554743"/>
                  <a:satOff val="36144"/>
                  <a:lumOff val="44168"/>
                </a:schemeClr>
              </a:gs>
            </a:gsLst>
            <a:lin ang="16200000"/>
          </a:gradFill>
          <a:ln>
            <a:solidFill>
              <a:srgbClr val="D12E6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3" name="Rectangle"/>
          <p:cNvSpPr/>
          <p:nvPr/>
        </p:nvSpPr>
        <p:spPr>
          <a:xfrm>
            <a:off x="4365301" y="1942974"/>
            <a:ext cx="1466940" cy="1127102"/>
          </a:xfrm>
          <a:prstGeom prst="rect">
            <a:avLst/>
          </a:prstGeom>
          <a:gradFill>
            <a:gsLst>
              <a:gs pos="0">
                <a:schemeClr val="accent4">
                  <a:hueOff val="495861"/>
                  <a:satOff val="36144"/>
                  <a:lumOff val="31631"/>
                </a:schemeClr>
              </a:gs>
              <a:gs pos="35000">
                <a:srgbClr val="FFC1CD"/>
              </a:gs>
              <a:gs pos="100000">
                <a:schemeClr val="accent4">
                  <a:hueOff val="554743"/>
                  <a:satOff val="36144"/>
                  <a:lumOff val="44168"/>
                </a:schemeClr>
              </a:gs>
            </a:gsLst>
            <a:lin ang="16200000"/>
          </a:gradFill>
          <a:ln>
            <a:solidFill>
              <a:srgbClr val="D12E6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4" name="Carré"/>
          <p:cNvSpPr/>
          <p:nvPr/>
        </p:nvSpPr>
        <p:spPr>
          <a:xfrm>
            <a:off x="6494332" y="975735"/>
            <a:ext cx="1367313" cy="1367999"/>
          </a:xfrm>
          <a:prstGeom prst="rect">
            <a:avLst/>
          </a:prstGeom>
          <a:gradFill>
            <a:gsLst>
              <a:gs pos="0">
                <a:schemeClr val="accent4">
                  <a:hueOff val="495861"/>
                  <a:satOff val="36144"/>
                  <a:lumOff val="31631"/>
                </a:schemeClr>
              </a:gs>
              <a:gs pos="35000">
                <a:srgbClr val="FFC1CD"/>
              </a:gs>
              <a:gs pos="100000">
                <a:schemeClr val="accent4">
                  <a:hueOff val="554743"/>
                  <a:satOff val="36144"/>
                  <a:lumOff val="44168"/>
                </a:schemeClr>
              </a:gs>
            </a:gsLst>
            <a:lin ang="16200000"/>
          </a:gradFill>
          <a:ln>
            <a:solidFill>
              <a:srgbClr val="D12E65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5" name="Projet"/>
          <p:cNvSpPr/>
          <p:nvPr/>
        </p:nvSpPr>
        <p:spPr>
          <a:xfrm>
            <a:off x="3944589" y="1454915"/>
            <a:ext cx="50225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Projet</a:t>
            </a:r>
          </a:p>
        </p:txBody>
      </p:sp>
      <p:sp>
        <p:nvSpPr>
          <p:cNvPr id="156" name="Rectangle"/>
          <p:cNvSpPr/>
          <p:nvPr/>
        </p:nvSpPr>
        <p:spPr>
          <a:xfrm>
            <a:off x="5683897" y="2162037"/>
            <a:ext cx="339840" cy="2388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7" name="Rectangle"/>
          <p:cNvSpPr/>
          <p:nvPr/>
        </p:nvSpPr>
        <p:spPr>
          <a:xfrm>
            <a:off x="5937898" y="2479537"/>
            <a:ext cx="339839" cy="2388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8" name="Rectangle"/>
          <p:cNvSpPr/>
          <p:nvPr/>
        </p:nvSpPr>
        <p:spPr>
          <a:xfrm>
            <a:off x="5937898" y="2771637"/>
            <a:ext cx="339839" cy="23885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9" name="Ligne"/>
          <p:cNvSpPr/>
          <p:nvPr/>
        </p:nvSpPr>
        <p:spPr>
          <a:xfrm>
            <a:off x="5359666" y="2286337"/>
            <a:ext cx="36524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0" name="Communauté"/>
          <p:cNvSpPr/>
          <p:nvPr/>
        </p:nvSpPr>
        <p:spPr>
          <a:xfrm>
            <a:off x="521032" y="1378715"/>
            <a:ext cx="1018988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Communauté</a:t>
            </a:r>
          </a:p>
        </p:txBody>
      </p:sp>
      <p:sp>
        <p:nvSpPr>
          <p:cNvPr id="161" name="Rectangle aux angles arrondis"/>
          <p:cNvSpPr/>
          <p:nvPr/>
        </p:nvSpPr>
        <p:spPr>
          <a:xfrm>
            <a:off x="3936999" y="3691147"/>
            <a:ext cx="3833636" cy="238856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62" name="Gouvernance de la communauté"/>
          <p:cNvSpPr/>
          <p:nvPr/>
        </p:nvSpPr>
        <p:spPr>
          <a:xfrm>
            <a:off x="4558855" y="3678447"/>
            <a:ext cx="231528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Gouvernance de la communauté</a:t>
            </a:r>
          </a:p>
        </p:txBody>
      </p:sp>
      <p:sp>
        <p:nvSpPr>
          <p:cNvPr id="163" name="Ligne"/>
          <p:cNvSpPr/>
          <p:nvPr/>
        </p:nvSpPr>
        <p:spPr>
          <a:xfrm>
            <a:off x="5129037" y="3097817"/>
            <a:ext cx="1" cy="607801"/>
          </a:xfrm>
          <a:prstGeom prst="line">
            <a:avLst/>
          </a:prstGeom>
          <a:ln w="635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4" name="Étoile"/>
          <p:cNvSpPr/>
          <p:nvPr/>
        </p:nvSpPr>
        <p:spPr>
          <a:xfrm>
            <a:off x="4450181" y="2390569"/>
            <a:ext cx="755162" cy="579934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65" name="Ligne"/>
          <p:cNvSpPr/>
          <p:nvPr/>
        </p:nvSpPr>
        <p:spPr>
          <a:xfrm>
            <a:off x="7177988" y="2329867"/>
            <a:ext cx="1" cy="1330778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6" name="Ligne"/>
          <p:cNvSpPr/>
          <p:nvPr/>
        </p:nvSpPr>
        <p:spPr>
          <a:xfrm>
            <a:off x="3681211" y="3810574"/>
            <a:ext cx="268538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7" name="1"/>
          <p:cNvSpPr/>
          <p:nvPr/>
        </p:nvSpPr>
        <p:spPr>
          <a:xfrm>
            <a:off x="5377875" y="2027711"/>
            <a:ext cx="188899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1</a:t>
            </a:r>
          </a:p>
        </p:txBody>
      </p:sp>
      <p:sp>
        <p:nvSpPr>
          <p:cNvPr id="168" name="2"/>
          <p:cNvSpPr/>
          <p:nvPr/>
        </p:nvSpPr>
        <p:spPr>
          <a:xfrm>
            <a:off x="4733312" y="2588511"/>
            <a:ext cx="188899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2</a:t>
            </a:r>
          </a:p>
        </p:txBody>
      </p:sp>
      <p:sp>
        <p:nvSpPr>
          <p:cNvPr id="169" name="3"/>
          <p:cNvSpPr/>
          <p:nvPr/>
        </p:nvSpPr>
        <p:spPr>
          <a:xfrm>
            <a:off x="5202228" y="3099103"/>
            <a:ext cx="188898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3</a:t>
            </a:r>
          </a:p>
        </p:txBody>
      </p:sp>
      <p:sp>
        <p:nvSpPr>
          <p:cNvPr id="178" name="Ligne de connexion"/>
          <p:cNvSpPr/>
          <p:nvPr/>
        </p:nvSpPr>
        <p:spPr>
          <a:xfrm>
            <a:off x="4793186" y="1074910"/>
            <a:ext cx="1132013" cy="1510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18" h="21600" fill="norm" stroke="1" extrusionOk="0">
                <a:moveTo>
                  <a:pt x="20018" y="21600"/>
                </a:moveTo>
                <a:cubicBezTo>
                  <a:pt x="4984" y="20228"/>
                  <a:pt x="-1582" y="13028"/>
                  <a:pt x="321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/>
          </a:p>
        </p:txBody>
      </p:sp>
      <p:sp>
        <p:nvSpPr>
          <p:cNvPr id="171" name="Rectangle aux angles arrondis"/>
          <p:cNvSpPr/>
          <p:nvPr/>
        </p:nvSpPr>
        <p:spPr>
          <a:xfrm>
            <a:off x="4192761" y="920299"/>
            <a:ext cx="1270001" cy="238856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72" name="Clients"/>
          <p:cNvSpPr/>
          <p:nvPr/>
        </p:nvSpPr>
        <p:spPr>
          <a:xfrm>
            <a:off x="4576634" y="899027"/>
            <a:ext cx="569973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Clients</a:t>
            </a:r>
          </a:p>
        </p:txBody>
      </p:sp>
      <p:sp>
        <p:nvSpPr>
          <p:cNvPr id="173" name="Ligne"/>
          <p:cNvSpPr/>
          <p:nvPr/>
        </p:nvSpPr>
        <p:spPr>
          <a:xfrm>
            <a:off x="4860937" y="1179008"/>
            <a:ext cx="346064" cy="75709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74" name="4"/>
          <p:cNvSpPr/>
          <p:nvPr/>
        </p:nvSpPr>
        <p:spPr>
          <a:xfrm>
            <a:off x="4566451" y="1527607"/>
            <a:ext cx="188898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4</a:t>
            </a:r>
          </a:p>
        </p:txBody>
      </p:sp>
      <p:sp>
        <p:nvSpPr>
          <p:cNvPr id="175" name="5"/>
          <p:cNvSpPr/>
          <p:nvPr/>
        </p:nvSpPr>
        <p:spPr>
          <a:xfrm>
            <a:off x="5164128" y="1488937"/>
            <a:ext cx="188898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/>
            <a:r>
              <a:t>5</a:t>
            </a:r>
          </a:p>
        </p:txBody>
      </p:sp>
      <p:sp>
        <p:nvSpPr>
          <p:cNvPr id="176" name="1 Ouverture…"/>
          <p:cNvSpPr/>
          <p:nvPr/>
        </p:nvSpPr>
        <p:spPr>
          <a:xfrm>
            <a:off x="6489773" y="14109"/>
            <a:ext cx="2213556" cy="975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200"/>
            </a:pPr>
            <a:r>
              <a:t>1 Ouverture</a:t>
            </a:r>
          </a:p>
          <a:p>
            <a:pPr>
              <a:defRPr sz="1200"/>
            </a:pPr>
            <a:r>
              <a:t>2 Changements internes</a:t>
            </a:r>
          </a:p>
          <a:p>
            <a:pPr>
              <a:defRPr sz="1200"/>
            </a:pPr>
            <a:r>
              <a:t>3 Animation / Influence</a:t>
            </a:r>
          </a:p>
          <a:p>
            <a:pPr>
              <a:defRPr sz="1200"/>
            </a:pPr>
            <a:r>
              <a:t>4 Exploitation de l’amélioration</a:t>
            </a:r>
          </a:p>
          <a:p>
            <a:pPr>
              <a:defRPr sz="1200"/>
            </a:pPr>
            <a:r>
              <a:t>5 Cash</a:t>
            </a:r>
          </a:p>
        </p:txBody>
      </p:sp>
      <p:sp>
        <p:nvSpPr>
          <p:cNvPr id="177" name="Bénéfices non chiffrables :…"/>
          <p:cNvSpPr/>
          <p:nvPr/>
        </p:nvSpPr>
        <p:spPr>
          <a:xfrm>
            <a:off x="307135" y="122533"/>
            <a:ext cx="3772754" cy="1331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200"/>
            </a:pPr>
            <a:r>
              <a:t>Bénéfices non chiffrables : </a:t>
            </a:r>
          </a:p>
          <a:p>
            <a:pPr>
              <a:defRPr sz="1200"/>
            </a:pPr>
            <a:r>
              <a:t>Communication / Notoriété</a:t>
            </a:r>
          </a:p>
          <a:p>
            <a:pPr>
              <a:defRPr sz="1200"/>
            </a:pPr>
            <a:r>
              <a:t>Transparence</a:t>
            </a:r>
          </a:p>
          <a:p>
            <a:pPr>
              <a:defRPr sz="1200"/>
            </a:pPr>
            <a:r>
              <a:t>Identification talents</a:t>
            </a:r>
          </a:p>
          <a:p>
            <a:pPr>
              <a:defRPr sz="1200"/>
            </a:pPr>
            <a:r>
              <a:t>Connaissance ne reposant pas que sur une personne</a:t>
            </a:r>
          </a:p>
          <a:p>
            <a:pPr>
              <a:defRPr sz="1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15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defTabSz="850391">
              <a:defRPr sz="2790"/>
            </a:lvl1pPr>
          </a:lstStyle>
          <a:p>
            <a:pPr/>
            <a:r>
              <a:t>Les problématiques / les questions</a:t>
            </a:r>
          </a:p>
        </p:txBody>
      </p:sp>
      <p:sp>
        <p:nvSpPr>
          <p:cNvPr id="181" name="Shape 116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Comment évaluer l’emprise de l’entreprise sur le projet ? </a:t>
            </a:r>
          </a:p>
          <a:p>
            <a:pPr/>
            <a:r>
              <a:t>Quelques pistes :</a:t>
            </a:r>
          </a:p>
          <a:p>
            <a:pPr marL="180473" indent="-180473">
              <a:buSzPct val="100000"/>
              <a:buChar char="•"/>
            </a:pPr>
            <a:r>
              <a:t>Titularité des droits de propriété intellectuelle (droit d’auteur, marques, brevets…) </a:t>
            </a:r>
          </a:p>
          <a:p>
            <a:pPr marL="180473" indent="-180473">
              <a:buSzPct val="100000"/>
              <a:buChar char="•"/>
            </a:pPr>
            <a:r>
              <a:t>Gouvernance (réputation, légitimité, contrôle de la roadmap…)</a:t>
            </a:r>
          </a:p>
          <a:p>
            <a:pPr marL="180473" indent="-180473">
              <a:buSzPct val="100000"/>
              <a:buChar char="•"/>
            </a:pPr>
            <a:r>
              <a:t>Expertise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21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</p:spPr>
        <p:txBody>
          <a:bodyPr/>
          <a:lstStyle>
            <a:lvl1pPr defTabSz="850391">
              <a:defRPr sz="2790"/>
            </a:lvl1pPr>
          </a:lstStyle>
          <a:p>
            <a:pPr/>
            <a:r>
              <a:t>Prochaines étapes &amp; besoins</a:t>
            </a:r>
          </a:p>
        </p:txBody>
      </p:sp>
      <p:sp>
        <p:nvSpPr>
          <p:cNvPr id="184" name="Shape 122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</p:spPr>
        <p:txBody>
          <a:bodyPr/>
          <a:lstStyle/>
          <a:p>
            <a:pPr marL="180473" indent="-180473">
              <a:buSzPct val="100000"/>
              <a:buChar char="•"/>
            </a:pPr>
            <a:r>
              <a:t>Grille d’évaluation des actifs immatériels dans un contexte open source/open data </a:t>
            </a:r>
          </a:p>
          <a:p>
            <a:pPr lvl="2" marL="942473" indent="-180473">
              <a:buSzPct val="100000"/>
              <a:buChar char="•"/>
            </a:pPr>
            <a:r>
              <a:t>Fourchettes</a:t>
            </a:r>
          </a:p>
          <a:p>
            <a:pPr lvl="2" marL="942473" indent="-180473">
              <a:buSzPct val="100000"/>
              <a:buChar char="•"/>
            </a:pPr>
            <a:r>
              <a:t>Critères d’appréciation</a:t>
            </a:r>
          </a:p>
          <a:p>
            <a:pPr marL="180473" indent="-180473">
              <a:buSzPct val="100000"/>
              <a:buChar char="•"/>
            </a:pPr>
            <a:r>
              <a:t>Travailler sur un échantillon d’entreprise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2A3990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geometric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eomet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