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5143500"/>
  <p:notesSz cx="6858000" cy="9144000"/>
  <p:defaultTextStyle>
    <a:lvl1pPr>
      <a:defRPr sz="1400">
        <a:solidFill>
          <a:srgbClr val="2A3990"/>
        </a:solidFill>
        <a:latin typeface="Arial"/>
        <a:ea typeface="Arial"/>
        <a:cs typeface="Arial"/>
        <a:sym typeface="Arial"/>
      </a:defRPr>
    </a:lvl1pPr>
    <a:lvl2pPr>
      <a:defRPr sz="1400">
        <a:solidFill>
          <a:srgbClr val="2A3990"/>
        </a:solidFill>
        <a:latin typeface="Arial"/>
        <a:ea typeface="Arial"/>
        <a:cs typeface="Arial"/>
        <a:sym typeface="Arial"/>
      </a:defRPr>
    </a:lvl2pPr>
    <a:lvl3pPr>
      <a:defRPr sz="1400">
        <a:solidFill>
          <a:srgbClr val="2A3990"/>
        </a:solidFill>
        <a:latin typeface="Arial"/>
        <a:ea typeface="Arial"/>
        <a:cs typeface="Arial"/>
        <a:sym typeface="Arial"/>
      </a:defRPr>
    </a:lvl3pPr>
    <a:lvl4pPr>
      <a:defRPr sz="1400">
        <a:solidFill>
          <a:srgbClr val="2A3990"/>
        </a:solidFill>
        <a:latin typeface="Arial"/>
        <a:ea typeface="Arial"/>
        <a:cs typeface="Arial"/>
        <a:sym typeface="Arial"/>
      </a:defRPr>
    </a:lvl4pPr>
    <a:lvl5pPr>
      <a:defRPr sz="1400">
        <a:solidFill>
          <a:srgbClr val="2A3990"/>
        </a:solidFill>
        <a:latin typeface="Arial"/>
        <a:ea typeface="Arial"/>
        <a:cs typeface="Arial"/>
        <a:sym typeface="Arial"/>
      </a:defRPr>
    </a:lvl5pPr>
    <a:lvl6pPr>
      <a:defRPr sz="1400">
        <a:solidFill>
          <a:srgbClr val="2A3990"/>
        </a:solidFill>
        <a:latin typeface="Arial"/>
        <a:ea typeface="Arial"/>
        <a:cs typeface="Arial"/>
        <a:sym typeface="Arial"/>
      </a:defRPr>
    </a:lvl6pPr>
    <a:lvl7pPr>
      <a:defRPr sz="1400">
        <a:solidFill>
          <a:srgbClr val="2A3990"/>
        </a:solidFill>
        <a:latin typeface="Arial"/>
        <a:ea typeface="Arial"/>
        <a:cs typeface="Arial"/>
        <a:sym typeface="Arial"/>
      </a:defRPr>
    </a:lvl7pPr>
    <a:lvl8pPr>
      <a:defRPr sz="1400">
        <a:solidFill>
          <a:srgbClr val="2A3990"/>
        </a:solidFill>
        <a:latin typeface="Arial"/>
        <a:ea typeface="Arial"/>
        <a:cs typeface="Arial"/>
        <a:sym typeface="Arial"/>
      </a:defRPr>
    </a:lvl8pPr>
    <a:lvl9pPr>
      <a:defRPr sz="1400">
        <a:solidFill>
          <a:srgbClr val="2A399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CCD5"/>
          </a:solidFill>
        </a:fill>
      </a:tcStyle>
    </a:wholeTbl>
    <a:band2H>
      <a:tcTxStyle b="def" i="def"/>
      <a:tcStyle>
        <a:tcBdr/>
        <a:fill>
          <a:solidFill>
            <a:srgbClr val="E7E7E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12D7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12D7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12D7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CBCF"/>
          </a:solidFill>
        </a:fill>
      </a:tcStyle>
    </a:wholeTbl>
    <a:band2H>
      <a:tcTxStyle b="def" i="def"/>
      <a:tcStyle>
        <a:tcBdr/>
        <a:fill>
          <a:solidFill>
            <a:srgbClr val="EFE7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C254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C254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C254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DBED"/>
          </a:solidFill>
        </a:fill>
      </a:tcStyle>
    </a:wholeTbl>
    <a:band2H>
      <a:tcTxStyle b="def" i="def"/>
      <a:tcStyle>
        <a:tcBdr/>
        <a:fill>
          <a:solidFill>
            <a:srgbClr val="EBEEF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C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C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890CD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E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12D7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A3990"/>
              </a:solidFill>
              <a:prstDash val="solid"/>
              <a:bevel/>
            </a:ln>
          </a:top>
          <a:bottom>
            <a:ln w="254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A3990"/>
              </a:solidFill>
              <a:prstDash val="solid"/>
              <a:bevel/>
            </a:ln>
          </a:top>
          <a:bottom>
            <a:ln w="254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12D7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CCDB"/>
          </a:solidFill>
        </a:fill>
      </a:tcStyle>
    </a:wholeTbl>
    <a:band2H>
      <a:tcTxStyle b="def" i="def"/>
      <a:tcStyle>
        <a:tcBdr/>
        <a:fill>
          <a:solidFill>
            <a:srgbClr val="E7E7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A399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A399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A399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bevel/>
            </a:ln>
          </a:left>
          <a:right>
            <a:ln w="12700" cap="flat">
              <a:solidFill>
                <a:srgbClr val="2A3990"/>
              </a:solidFill>
              <a:prstDash val="solid"/>
              <a:bevel/>
            </a:ln>
          </a:right>
          <a:top>
            <a:ln w="12700" cap="flat">
              <a:solidFill>
                <a:srgbClr val="2A3990"/>
              </a:solidFill>
              <a:prstDash val="solid"/>
              <a:bevel/>
            </a:ln>
          </a:top>
          <a:bottom>
            <a:ln w="127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solidFill>
                <a:srgbClr val="2A3990"/>
              </a:solidFill>
              <a:prstDash val="solid"/>
              <a:bevel/>
            </a:ln>
          </a:insideH>
          <a:insideV>
            <a:ln w="12700" cap="flat">
              <a:solidFill>
                <a:srgbClr val="2A3990"/>
              </a:solidFill>
              <a:prstDash val="solid"/>
              <a:bevel/>
            </a:ln>
          </a:insideV>
        </a:tcBdr>
        <a:fill>
          <a:solidFill>
            <a:srgbClr val="2A399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bevel/>
            </a:ln>
          </a:left>
          <a:right>
            <a:ln w="12700" cap="flat">
              <a:solidFill>
                <a:srgbClr val="2A3990"/>
              </a:solidFill>
              <a:prstDash val="solid"/>
              <a:bevel/>
            </a:ln>
          </a:right>
          <a:top>
            <a:ln w="12700" cap="flat">
              <a:solidFill>
                <a:srgbClr val="2A3990"/>
              </a:solidFill>
              <a:prstDash val="solid"/>
              <a:bevel/>
            </a:ln>
          </a:top>
          <a:bottom>
            <a:ln w="127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solidFill>
                <a:srgbClr val="2A3990"/>
              </a:solidFill>
              <a:prstDash val="solid"/>
              <a:bevel/>
            </a:ln>
          </a:insideH>
          <a:insideV>
            <a:ln w="12700" cap="flat">
              <a:solidFill>
                <a:srgbClr val="2A3990"/>
              </a:solidFill>
              <a:prstDash val="solid"/>
              <a:bevel/>
            </a:ln>
          </a:insideV>
        </a:tcBdr>
        <a:fill>
          <a:solidFill>
            <a:srgbClr val="2A399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bevel/>
            </a:ln>
          </a:left>
          <a:right>
            <a:ln w="12700" cap="flat">
              <a:solidFill>
                <a:srgbClr val="2A3990"/>
              </a:solidFill>
              <a:prstDash val="solid"/>
              <a:bevel/>
            </a:ln>
          </a:right>
          <a:top>
            <a:ln w="50800" cap="flat">
              <a:solidFill>
                <a:srgbClr val="2A3990"/>
              </a:solidFill>
              <a:prstDash val="solid"/>
              <a:bevel/>
            </a:ln>
          </a:top>
          <a:bottom>
            <a:ln w="127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solidFill>
                <a:srgbClr val="2A3990"/>
              </a:solidFill>
              <a:prstDash val="solid"/>
              <a:bevel/>
            </a:ln>
          </a:insideH>
          <a:insideV>
            <a:ln w="12700" cap="flat">
              <a:solidFill>
                <a:srgbClr val="2A399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2A3990"/>
      </a:tcTxStyle>
      <a:tcStyle>
        <a:tcBdr>
          <a:left>
            <a:ln w="12700" cap="flat">
              <a:solidFill>
                <a:srgbClr val="2A3990"/>
              </a:solidFill>
              <a:prstDash val="solid"/>
              <a:bevel/>
            </a:ln>
          </a:left>
          <a:right>
            <a:ln w="12700" cap="flat">
              <a:solidFill>
                <a:srgbClr val="2A3990"/>
              </a:solidFill>
              <a:prstDash val="solid"/>
              <a:bevel/>
            </a:ln>
          </a:right>
          <a:top>
            <a:ln w="12700" cap="flat">
              <a:solidFill>
                <a:srgbClr val="2A3990"/>
              </a:solidFill>
              <a:prstDash val="solid"/>
              <a:bevel/>
            </a:ln>
          </a:top>
          <a:bottom>
            <a:ln w="25400" cap="flat">
              <a:solidFill>
                <a:srgbClr val="2A3990"/>
              </a:solidFill>
              <a:prstDash val="solid"/>
              <a:bevel/>
            </a:ln>
          </a:bottom>
          <a:insideH>
            <a:ln w="12700" cap="flat">
              <a:solidFill>
                <a:srgbClr val="2A3990"/>
              </a:solidFill>
              <a:prstDash val="solid"/>
              <a:bevel/>
            </a:ln>
          </a:insideH>
          <a:insideV>
            <a:ln w="12700" cap="flat">
              <a:solidFill>
                <a:srgbClr val="2A399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12" name="Shape 12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49A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18" name="Shape 18"/>
          <p:cNvSpPr/>
          <p:nvPr>
            <p:ph type="title"/>
          </p:nvPr>
        </p:nvSpPr>
        <p:spPr>
          <a:xfrm>
            <a:off x="598100" y="489347"/>
            <a:ext cx="8222100" cy="2124676"/>
          </a:xfrm>
          <a:prstGeom prst="rect">
            <a:avLst/>
          </a:prstGeom>
        </p:spPr>
        <p:txBody>
          <a:bodyPr anchor="b"/>
          <a:lstStyle/>
          <a:p>
            <a:pPr lvl="0">
              <a:defRPr sz="4200"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598088" y="2715911"/>
            <a:ext cx="8222100" cy="1718776"/>
          </a:xfrm>
          <a:prstGeom prst="rect">
            <a:avLst/>
          </a:prstGeom>
        </p:spPr>
        <p:txBody>
          <a:bodyPr/>
          <a:lstStyle/>
          <a:p>
            <a:pPr lvl="0">
              <a:defRPr sz="2100"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ig numb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9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64" name="Shape 64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49A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70" name="Shape 70"/>
          <p:cNvSpPr/>
          <p:nvPr>
            <p:ph type="title"/>
          </p:nvPr>
        </p:nvSpPr>
        <p:spPr>
          <a:xfrm>
            <a:off x="311699" y="0"/>
            <a:ext cx="8520602" cy="3286751"/>
          </a:xfrm>
          <a:prstGeom prst="rect">
            <a:avLst/>
          </a:prstGeom>
        </p:spPr>
        <p:txBody>
          <a:bodyPr anchor="b"/>
          <a:lstStyle/>
          <a:p>
            <a:pPr lvl="0" algn="ctr">
              <a:defRPr sz="12000">
                <a:solidFill>
                  <a:srgbClr val="FFFFFF"/>
                </a:solidFill>
              </a:defRPr>
            </a:pP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311699" y="3369224"/>
            <a:ext cx="8520602" cy="1774276"/>
          </a:xfrm>
          <a:prstGeom prst="rect">
            <a:avLst/>
          </a:prstGeom>
        </p:spPr>
        <p:txBody>
          <a:bodyPr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Shape 7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2A399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22" name="Shape 22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49A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2D7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90C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28" name="Shape 28"/>
          <p:cNvSpPr/>
          <p:nvPr>
            <p:ph type="title"/>
          </p:nvPr>
        </p:nvSpPr>
        <p:spPr>
          <a:xfrm>
            <a:off x="598100" y="2152346"/>
            <a:ext cx="8222100" cy="838801"/>
          </a:xfrm>
          <a:prstGeom prst="rect">
            <a:avLst/>
          </a:prstGeom>
        </p:spPr>
        <p:txBody>
          <a:bodyPr anchor="ctr"/>
          <a:lstStyle/>
          <a:p>
            <a:pPr lvl="0">
              <a:defRPr sz="4200"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311699" y="410000"/>
            <a:ext cx="8520602" cy="819975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311699" y="1229975"/>
            <a:ext cx="3999902" cy="3913526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311699" y="410000"/>
            <a:ext cx="8520602" cy="79015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311699" y="0"/>
            <a:ext cx="2808001" cy="1311300"/>
          </a:xfrm>
          <a:prstGeom prst="rect">
            <a:avLst/>
          </a:prstGeom>
        </p:spPr>
        <p:txBody>
          <a:bodyPr anchor="b"/>
          <a:lstStyle/>
          <a:p>
            <a:pPr lvl="0">
              <a:defRPr sz="2400"/>
            </a:pP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311699" y="1465804"/>
            <a:ext cx="2808001" cy="3677696"/>
          </a:xfrm>
          <a:prstGeom prst="rect">
            <a:avLst/>
          </a:prstGeom>
        </p:spPr>
        <p:txBody>
          <a:bodyPr/>
          <a:lstStyle/>
          <a:p>
            <a:pPr lvl="0">
              <a:defRPr sz="1200"/>
            </a:pP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Main point">
    <p:bg>
      <p:bgPr>
        <a:solidFill>
          <a:srgbClr val="D2336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1"/>
          <p:cNvGrpSpPr/>
          <p:nvPr/>
        </p:nvGrpSpPr>
        <p:grpSpPr>
          <a:xfrm>
            <a:off x="6098378" y="3"/>
            <a:ext cx="3045626" cy="2030573"/>
            <a:chOff x="0" y="0"/>
            <a:chExt cx="3045625" cy="2030571"/>
          </a:xfrm>
        </p:grpSpPr>
        <p:sp>
          <p:nvSpPr>
            <p:cNvPr id="46" name="Shape 46"/>
            <p:cNvSpPr/>
            <p:nvPr/>
          </p:nvSpPr>
          <p:spPr>
            <a:xfrm>
              <a:off x="2030424" y="10"/>
              <a:ext cx="1015201" cy="1015202"/>
            </a:xfrm>
            <a:prstGeom prst="rect">
              <a:avLst/>
            </a:prstGeom>
            <a:solidFill>
              <a:srgbClr val="9C254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 flipH="1">
              <a:off x="1015084" y="-1"/>
              <a:ext cx="1015202" cy="101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29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8" name="Shape 48"/>
            <p:cNvSpPr/>
            <p:nvPr/>
          </p:nvSpPr>
          <p:spPr>
            <a:xfrm flipH="1" rot="10800000">
              <a:off x="1015209" y="102"/>
              <a:ext cx="1015201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254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 rot="10800000">
              <a:off x="-1" y="92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29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 rot="10800000">
              <a:off x="2030410" y="1015371"/>
              <a:ext cx="1015202" cy="10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29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52" name="Shape 52"/>
          <p:cNvSpPr/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</p:spPr>
        <p:txBody>
          <a:bodyPr anchor="ctr"/>
          <a:lstStyle/>
          <a:p>
            <a:pPr lvl="0">
              <a:defRPr sz="4800">
                <a:solidFill>
                  <a:srgbClr val="FFFFFF"/>
                </a:solidFill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572000" y="-175"/>
            <a:ext cx="4572000" cy="5143501"/>
          </a:xfrm>
          <a:prstGeom prst="rect">
            <a:avLst/>
          </a:prstGeom>
          <a:solidFill>
            <a:srgbClr val="2A399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190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265500" y="0"/>
            <a:ext cx="4045200" cy="2715601"/>
          </a:xfrm>
          <a:prstGeom prst="rect">
            <a:avLst/>
          </a:prstGeom>
        </p:spPr>
        <p:txBody>
          <a:bodyPr anchor="b"/>
          <a:lstStyle/>
          <a:p>
            <a:pPr lvl="0" algn="ctr">
              <a:defRPr sz="4200"/>
            </a:pP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265500" y="2769000"/>
            <a:ext cx="4045200" cy="2374501"/>
          </a:xfrm>
          <a:prstGeom prst="rect">
            <a:avLst/>
          </a:prstGeom>
        </p:spPr>
        <p:txBody>
          <a:bodyPr/>
          <a:lstStyle/>
          <a:p>
            <a:pPr lvl="0" algn="ctr">
              <a:defRPr sz="2100"/>
            </a:pP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body" idx="1"/>
          </p:nvPr>
        </p:nvSpPr>
        <p:spPr>
          <a:xfrm>
            <a:off x="319499" y="3916450"/>
            <a:ext cx="5998802" cy="1227051"/>
          </a:xfrm>
          <a:prstGeom prst="rect">
            <a:avLst/>
          </a:prstGeom>
        </p:spPr>
        <p:txBody>
          <a:bodyPr anchor="ctr"/>
          <a:lstStyle/>
          <a:p>
            <a:pPr lvl="0"/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434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0" y="3903669"/>
            <a:ext cx="9144000" cy="1239926"/>
            <a:chOff x="0" y="0"/>
            <a:chExt cx="9144000" cy="1239924"/>
          </a:xfrm>
        </p:grpSpPr>
        <p:sp>
          <p:nvSpPr>
            <p:cNvPr id="2" name="Shape 2"/>
            <p:cNvSpPr/>
            <p:nvPr/>
          </p:nvSpPr>
          <p:spPr>
            <a:xfrm>
              <a:off x="8154895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29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6181162" y="0"/>
              <a:ext cx="989101" cy="9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29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7170274" y="0"/>
              <a:ext cx="989101" cy="987900"/>
            </a:xfrm>
            <a:prstGeom prst="rect">
              <a:avLst/>
            </a:prstGeom>
            <a:solidFill>
              <a:srgbClr val="D2336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 rot="10800000">
              <a:off x="8154757" y="12"/>
              <a:ext cx="989101" cy="98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254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0" y="987925"/>
              <a:ext cx="9144000" cy="252001"/>
            </a:xfrm>
            <a:prstGeom prst="rect">
              <a:avLst/>
            </a:prstGeom>
            <a:solidFill>
              <a:srgbClr val="2A399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000000"/>
                  </a:solidFill>
                </a:defRPr>
              </a:pPr>
            </a:p>
          </p:txBody>
        </p:sp>
      </p:grpSp>
      <p:sp>
        <p:nvSpPr>
          <p:cNvPr id="8" name="Shape 8"/>
          <p:cNvSpPr/>
          <p:nvPr>
            <p:ph type="title"/>
          </p:nvPr>
        </p:nvSpPr>
        <p:spPr>
          <a:xfrm>
            <a:off x="311699" y="410000"/>
            <a:ext cx="8520602" cy="819875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311699" y="1229875"/>
            <a:ext cx="8520602" cy="3913626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460430" y="4680365"/>
            <a:ext cx="548701" cy="335251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1pPr>
      <a:lvl2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2pPr>
      <a:lvl3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3pPr>
      <a:lvl4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4pPr>
      <a:lvl5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598100" y="1775222"/>
            <a:ext cx="8222099" cy="838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Titre de votre projet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598088" y="2715911"/>
            <a:ext cx="8222099" cy="4329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740663">
              <a:defRPr sz="1701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1">
                <a:solidFill>
                  <a:srgbClr val="FFFFFF"/>
                </a:solidFill>
              </a:rPr>
              <a:t>baseline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311699" y="371900"/>
            <a:ext cx="8520602" cy="60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1400"/>
              <a:t>Les problématiques / les questions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612648">
              <a:defRPr sz="1800"/>
            </a:pPr>
            <a:r>
              <a:rPr b="1" sz="1742"/>
              <a:t>Les clients et les CPI ont du mal à établir avec certitude des droits et obligations associés à un titre de PI car pas de traçabilité des contrats et événements associé au titre.</a:t>
            </a:r>
            <a:endParaRPr b="1" sz="1742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1) Accord négociée jusqu’à la signature puis mis de côté et mal exécuté </a:t>
            </a:r>
            <a:endParaRPr sz="938"/>
          </a:p>
          <a:p>
            <a:pPr lvl="0" defTabSz="612648">
              <a:defRPr sz="1800"/>
            </a:pPr>
            <a:r>
              <a:rPr sz="938"/>
              <a:t>OR les conséquences juridiques et opérationnels ne font pas l’objet </a:t>
            </a:r>
            <a:endParaRPr sz="938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Contrat de recherche </a:t>
            </a:r>
            <a:endParaRPr sz="938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Un résultat —&gt; Demande de brevet en co propriété </a:t>
            </a:r>
            <a:endParaRPr sz="938"/>
          </a:p>
          <a:p>
            <a:pPr lvl="0" defTabSz="612648">
              <a:defRPr sz="1800"/>
            </a:pPr>
            <a:br>
              <a:rPr sz="938"/>
            </a:br>
            <a:r>
              <a:rPr sz="938"/>
              <a:t>Contrat d’exploitation (brevet, logiciel, avoir faire) </a:t>
            </a:r>
            <a:endParaRPr sz="938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Intégration des techno </a:t>
            </a:r>
            <a:endParaRPr sz="938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Etc</a:t>
            </a:r>
            <a:endParaRPr sz="938"/>
          </a:p>
          <a:p>
            <a:pPr lvl="0" defTabSz="612648">
              <a:defRPr sz="1800"/>
            </a:pPr>
            <a:endParaRPr sz="938"/>
          </a:p>
          <a:p>
            <a:pPr lvl="0" defTabSz="612648">
              <a:defRPr sz="1800"/>
            </a:pPr>
            <a:r>
              <a:rPr sz="938"/>
              <a:t>Et à chaque fois redevance associée// </a:t>
            </a:r>
            <a:endParaRPr sz="938"/>
          </a:p>
          <a:p>
            <a:pPr lvl="0" defTabSz="612648">
              <a:defRPr sz="1800"/>
            </a:pPr>
            <a:r>
              <a:rPr sz="938"/>
              <a:t>Chaîne de contrat / nébuleuse de contrat // suivi des droits et des paiements</a:t>
            </a:r>
            <a:endParaRPr sz="938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1400"/>
              <a:t>Le projet en 3 mots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b="1" sz="2000">
                <a:solidFill>
                  <a:srgbClr val="7D1E3E"/>
                </a:solidFill>
              </a:rPr>
              <a:t>Traçabilité  -  management de contrat - suivi de droits et obligations</a:t>
            </a:r>
            <a:endParaRPr b="1" sz="2000">
              <a:solidFill>
                <a:srgbClr val="7D1E3E"/>
              </a:solidFill>
            </a:endParaRPr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endParaRPr b="1" sz="1400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1400"/>
              <a:t>Le cas d’usage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539495">
              <a:defRPr sz="1800"/>
            </a:pPr>
            <a:r>
              <a:rPr b="1" sz="1474"/>
              <a:t>Retracer et inscrire dans la blockchain tous les contrats  et événements attachés à un droit // suivi des droits//</a:t>
            </a:r>
            <a:endParaRPr b="1" sz="1474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En s’inspirant de ce qui est fait pour le cadastre, permettre un suivi des contrats associé aux Droit de PI et les obligations réciproques // 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Suvi d’un portefeuille de « marque » </a:t>
            </a:r>
            <a:endParaRPr sz="825"/>
          </a:p>
          <a:p>
            <a:pPr lvl="0" defTabSz="539495">
              <a:defRPr sz="1800"/>
            </a:pPr>
            <a:r>
              <a:rPr sz="825"/>
              <a:t>Quels sont les droits liés à un titre ? Quels contrats sont liés à un droit ? 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Contrats liés à tel droit ? 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Notamment : droit des marques —&gt; quels contrats sont liés à un droit ? </a:t>
            </a:r>
            <a:endParaRPr sz="825"/>
          </a:p>
          <a:p>
            <a:pPr lvl="0" defTabSz="539495">
              <a:defRPr sz="1800"/>
            </a:pPr>
            <a:r>
              <a:rPr sz="825"/>
              <a:t>une marque. 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« cadastre » des droits 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b="1" sz="1533"/>
              <a:t>Car intérêt — derrière le paiement et l’exploitation automatisés</a:t>
            </a:r>
            <a:endParaRPr b="1" sz="1533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A minima = au sein d’un grand groupe /</a:t>
            </a:r>
            <a:endParaRPr sz="825"/>
          </a:p>
          <a:p>
            <a:pPr lvl="0" defTabSz="539495">
              <a:defRPr sz="1800"/>
            </a:pPr>
            <a:endParaRPr sz="825"/>
          </a:p>
          <a:p>
            <a:pPr lvl="0" defTabSz="539495">
              <a:defRPr sz="1800"/>
            </a:pPr>
            <a:r>
              <a:rPr sz="825"/>
              <a:t>Suivi de titre - droit de marque </a:t>
            </a:r>
            <a:endParaRPr sz="825"/>
          </a:p>
          <a:p>
            <a:pPr lvl="0" defTabSz="539495">
              <a:defRPr sz="1800"/>
            </a:pPr>
            <a:r>
              <a:rPr sz="825"/>
              <a:t>—&gt; permettre de toiletter un portefeuille </a:t>
            </a:r>
            <a:endParaRPr sz="825"/>
          </a:p>
          <a:p>
            <a:pPr lvl="0" defTabSz="539495">
              <a:defRPr sz="1800"/>
            </a:pPr>
            <a:endParaRPr sz="825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1400"/>
              <a:t>La feuille de route envisagée 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311699" y="1217174"/>
            <a:ext cx="8520602" cy="3339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1) Lister et cartographier tous les événements et les contrats associés à la vie d’une marque ou d’un droit de PI // (arboresence)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1bis) Modéliser l’écosystème et les interactions envisagés (CPI / Acteurs du marché / INPI)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2) Valider la pertinence de la technologie blockchain SI OUI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3) Créer une interface/API permettant de relier l’outil de contrat management, les bases de données INPI et la BC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4bis) dvp le protocole blockchain et les smart contrats ?? 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5) Créer un système de collecte des redevances (smartcontract) !!?</a:t>
            </a:r>
            <a:endParaRPr sz="140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311699" y="410000"/>
            <a:ext cx="8520602" cy="60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1400"/>
              <a:t>Prochaines étapes &amp; besoins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xfrm>
            <a:off x="311699" y="1229874"/>
            <a:ext cx="8520602" cy="33390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1. Camille envoie le compte rendu + un exemple de Smart Contract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2. Formalisation de la « feuille de route »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3. Réunions de travail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4. « acquisition des compétences nécessaires » pour le projet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5. Phase d’implementation </a:t>
            </a:r>
            <a:endParaRPr sz="1400"/>
          </a:p>
          <a:p>
            <a:pPr lvl="0">
              <a:defRPr sz="1800"/>
            </a:pPr>
            <a:endParaRPr sz="1400"/>
          </a:p>
          <a:p>
            <a:pPr lvl="0">
              <a:defRPr sz="1800"/>
            </a:pPr>
            <a:r>
              <a:rPr sz="1400"/>
              <a:t>6. test </a:t>
            </a:r>
            <a:endParaRPr sz="1400"/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2A3990"/>
      </a:dk1>
      <a:lt1>
        <a:srgbClr val="2A3990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12D74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212D74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212D74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212D74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2A399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